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5050"/>
    <a:srgbClr val="FFFFCC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845EDE90-1E02-4EA8-A733-0BFA9F05C8FF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01698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895BC176-EEDC-42E1-9E75-5C47E20409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128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mira-morioka.com/support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331640" y="548680"/>
            <a:ext cx="6480720" cy="5904656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484040" y="692696"/>
            <a:ext cx="6184304" cy="56166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636440" y="836712"/>
            <a:ext cx="5887888" cy="5328592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763688" y="1052736"/>
            <a:ext cx="5616624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2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盛岡市内の</a:t>
            </a:r>
            <a:endParaRPr kumimoji="1" lang="en-US" altLang="ja-JP" sz="2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2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国際交流活動を行っている</a:t>
            </a:r>
            <a:endParaRPr kumimoji="1" lang="en-US" altLang="ja-JP" sz="26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26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民間</a:t>
            </a:r>
            <a:r>
              <a:rPr lang="ja-JP" altLang="en-US" sz="26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団体の皆様へ</a:t>
            </a:r>
            <a:endParaRPr kumimoji="1" lang="ja-JP" altLang="en-US" sz="26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9" name="メモ 18"/>
          <p:cNvSpPr/>
          <p:nvPr/>
        </p:nvSpPr>
        <p:spPr>
          <a:xfrm>
            <a:off x="1962460" y="3068960"/>
            <a:ext cx="5256584" cy="2664296"/>
          </a:xfrm>
          <a:prstGeom prst="folded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267744" y="3356992"/>
            <a:ext cx="47525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4000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活動補助金の申請を</a:t>
            </a:r>
            <a:endParaRPr kumimoji="1" lang="en-US" altLang="ja-JP" sz="4000" dirty="0" smtClean="0">
              <a:solidFill>
                <a:srgbClr val="FF505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4000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受け付けています！</a:t>
            </a:r>
            <a:endParaRPr kumimoji="1" lang="ja-JP" altLang="en-US" sz="4000" dirty="0">
              <a:solidFill>
                <a:srgbClr val="FF505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372200" y="5857527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次</a:t>
            </a:r>
            <a:r>
              <a:rPr lang="ja-JP" altLang="en-US" sz="1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ページへ</a:t>
            </a:r>
            <a:endParaRPr kumimoji="1" lang="ja-JP" altLang="en-US" sz="14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23" name="円/楕円 22"/>
          <p:cNvSpPr/>
          <p:nvPr/>
        </p:nvSpPr>
        <p:spPr>
          <a:xfrm>
            <a:off x="2601906" y="3467818"/>
            <a:ext cx="144016" cy="144016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/楕円 26"/>
          <p:cNvSpPr/>
          <p:nvPr/>
        </p:nvSpPr>
        <p:spPr>
          <a:xfrm>
            <a:off x="3601392" y="3466502"/>
            <a:ext cx="144016" cy="144016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円/楕円 27"/>
          <p:cNvSpPr/>
          <p:nvPr/>
        </p:nvSpPr>
        <p:spPr>
          <a:xfrm>
            <a:off x="4076570" y="3466502"/>
            <a:ext cx="144016" cy="144016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円/楕円 28"/>
          <p:cNvSpPr/>
          <p:nvPr/>
        </p:nvSpPr>
        <p:spPr>
          <a:xfrm>
            <a:off x="3070089" y="3467818"/>
            <a:ext cx="144016" cy="144016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/楕円 29"/>
          <p:cNvSpPr/>
          <p:nvPr/>
        </p:nvSpPr>
        <p:spPr>
          <a:xfrm>
            <a:off x="4589252" y="3472130"/>
            <a:ext cx="144016" cy="144016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541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331640" y="548680"/>
            <a:ext cx="6480720" cy="5904656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484040" y="692696"/>
            <a:ext cx="6184304" cy="56166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636440" y="836712"/>
            <a:ext cx="5887888" cy="53285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636440" y="1055633"/>
            <a:ext cx="588788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2200" dirty="0" smtClean="0">
              <a:solidFill>
                <a:srgbClr val="FF9999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2200" dirty="0" smtClean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盛岡</a:t>
            </a:r>
            <a:r>
              <a:rPr lang="ja-JP" altLang="en-US" sz="2200" dirty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市内の民間団体が</a:t>
            </a:r>
            <a:r>
              <a:rPr lang="ja-JP" altLang="en-US" sz="2200" dirty="0" smtClean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行う国際交流</a:t>
            </a:r>
            <a:r>
              <a:rPr lang="ja-JP" altLang="en-US" sz="2200" dirty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，国際交流協力活動</a:t>
            </a:r>
            <a:r>
              <a:rPr lang="ja-JP" altLang="en-US" sz="2200" dirty="0" smtClean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を支援するための補助金です。</a:t>
            </a:r>
            <a:endParaRPr lang="en-US" altLang="ja-JP" sz="2200" dirty="0" smtClean="0">
              <a:solidFill>
                <a:srgbClr val="FF9999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endParaRPr lang="en-US" altLang="ja-JP" sz="2200" dirty="0">
              <a:solidFill>
                <a:srgbClr val="FF9999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endParaRPr lang="en-US" altLang="ja-JP" sz="2200" dirty="0" smtClean="0">
              <a:solidFill>
                <a:srgbClr val="FF9999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2200" dirty="0" smtClean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令和</a:t>
            </a:r>
            <a:r>
              <a:rPr lang="ja-JP" altLang="en-US" sz="2200" dirty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３年５月</a:t>
            </a:r>
            <a:r>
              <a:rPr lang="en-US" altLang="ja-JP" sz="2200" dirty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10</a:t>
            </a:r>
            <a:r>
              <a:rPr lang="ja-JP" altLang="en-US" sz="2200" dirty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日</a:t>
            </a:r>
            <a:r>
              <a:rPr lang="en-US" altLang="ja-JP" sz="2200" dirty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(</a:t>
            </a:r>
            <a:r>
              <a:rPr lang="ja-JP" altLang="en-US" sz="2200" dirty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月</a:t>
            </a:r>
            <a:r>
              <a:rPr lang="en-US" altLang="ja-JP" sz="2200" dirty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)</a:t>
            </a:r>
            <a:r>
              <a:rPr lang="ja-JP" altLang="en-US" sz="2200" dirty="0" smtClean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～令和</a:t>
            </a:r>
            <a:r>
              <a:rPr lang="ja-JP" altLang="en-US" sz="2200" dirty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３年</a:t>
            </a:r>
            <a:r>
              <a:rPr lang="en-US" altLang="ja-JP" sz="2200" dirty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12</a:t>
            </a:r>
            <a:r>
              <a:rPr lang="ja-JP" altLang="en-US" sz="2200" dirty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月</a:t>
            </a:r>
            <a:r>
              <a:rPr lang="en-US" altLang="ja-JP" sz="2200" dirty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28</a:t>
            </a:r>
            <a:r>
              <a:rPr lang="ja-JP" altLang="en-US" sz="2200" dirty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日</a:t>
            </a:r>
            <a:r>
              <a:rPr lang="en-US" altLang="ja-JP" sz="2200" dirty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(</a:t>
            </a:r>
            <a:r>
              <a:rPr lang="ja-JP" altLang="en-US" sz="2200" dirty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火</a:t>
            </a:r>
            <a:r>
              <a:rPr lang="en-US" altLang="ja-JP" sz="2200" dirty="0" smtClean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)</a:t>
            </a:r>
          </a:p>
          <a:p>
            <a:endParaRPr lang="en-GB" altLang="ja-JP" sz="2200" b="1" dirty="0" smtClean="0">
              <a:solidFill>
                <a:srgbClr val="FF9999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endParaRPr lang="en-US" altLang="ja-JP" sz="2200" dirty="0" smtClean="0">
              <a:solidFill>
                <a:srgbClr val="FF9999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2200" dirty="0" smtClean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一事業につき</a:t>
            </a:r>
            <a:r>
              <a:rPr lang="en-US" altLang="ja-JP" sz="2200" dirty="0" smtClean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10</a:t>
            </a:r>
            <a:r>
              <a:rPr lang="ja-JP" altLang="en-US" sz="2200" dirty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万</a:t>
            </a:r>
            <a:r>
              <a:rPr lang="ja-JP" altLang="en-US" sz="2200" dirty="0" smtClean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円まで（審査有り）</a:t>
            </a:r>
            <a:endParaRPr lang="en-US" altLang="ja-JP" sz="2200" dirty="0">
              <a:solidFill>
                <a:srgbClr val="FF9999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lang="en-US" altLang="ja-JP" sz="2200" dirty="0" smtClean="0">
              <a:solidFill>
                <a:srgbClr val="FF9999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2200" dirty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※</a:t>
            </a:r>
            <a:r>
              <a:rPr lang="ja-JP" altLang="en-US" sz="2200" dirty="0" smtClean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詳細はホームページで御確認ください↓</a:t>
            </a:r>
            <a:endParaRPr lang="en-US" altLang="ja-JP" sz="2200" dirty="0" smtClean="0">
              <a:solidFill>
                <a:srgbClr val="FF9999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691680" y="5229200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hlinkClick r:id="rId2"/>
              </a:rPr>
              <a:t>補助・支援事業 </a:t>
            </a:r>
            <a:r>
              <a:rPr lang="en-US" altLang="ja-JP" dirty="0">
                <a:hlinkClick r:id="rId2"/>
              </a:rPr>
              <a:t>– Support | </a:t>
            </a:r>
            <a:r>
              <a:rPr lang="ja-JP" altLang="en-US" dirty="0">
                <a:hlinkClick r:id="rId2"/>
              </a:rPr>
              <a:t>公益財団法人 盛岡国際交流協会</a:t>
            </a:r>
            <a:r>
              <a:rPr lang="en-US" altLang="ja-JP" dirty="0">
                <a:hlinkClick r:id="rId2"/>
              </a:rPr>
              <a:t>(MIRA) (mira-morioka.com)</a:t>
            </a:r>
            <a:endParaRPr kumimoji="1" lang="ja-JP" altLang="en-US" dirty="0"/>
          </a:p>
        </p:txBody>
      </p:sp>
      <p:pic>
        <p:nvPicPr>
          <p:cNvPr id="14" name="図 13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62" r="70882"/>
          <a:stretch/>
        </p:blipFill>
        <p:spPr>
          <a:xfrm>
            <a:off x="6876256" y="4797152"/>
            <a:ext cx="491706" cy="635635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1619672" y="1340768"/>
            <a:ext cx="5887888" cy="936104"/>
          </a:xfrm>
          <a:prstGeom prst="rect">
            <a:avLst/>
          </a:prstGeom>
          <a:noFill/>
          <a:ln>
            <a:solidFill>
              <a:srgbClr val="FF5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1759414" y="1081614"/>
            <a:ext cx="104989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200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【</a:t>
            </a:r>
            <a:r>
              <a:rPr lang="ja-JP" altLang="en-US" sz="2200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主旨</a:t>
            </a:r>
            <a:r>
              <a:rPr lang="en-US" altLang="ja-JP" sz="2200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】</a:t>
            </a:r>
            <a:endParaRPr kumimoji="1" lang="ja-JP" altLang="en-US" sz="2200" dirty="0">
              <a:solidFill>
                <a:srgbClr val="FF505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628056" y="2636912"/>
            <a:ext cx="5887888" cy="593316"/>
          </a:xfrm>
          <a:prstGeom prst="rect">
            <a:avLst/>
          </a:prstGeom>
          <a:noFill/>
          <a:ln>
            <a:solidFill>
              <a:srgbClr val="FF5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1763688" y="2420888"/>
            <a:ext cx="1584176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200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【</a:t>
            </a:r>
            <a:r>
              <a:rPr lang="ja-JP" altLang="en-US" sz="2200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募集期間</a:t>
            </a:r>
            <a:r>
              <a:rPr lang="en-US" altLang="ja-JP" sz="2200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】</a:t>
            </a:r>
            <a:r>
              <a:rPr lang="ja-JP" altLang="en-US" sz="2200" dirty="0" smtClean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　</a:t>
            </a:r>
            <a:endParaRPr kumimoji="1" lang="ja-JP" altLang="en-US" sz="2200" dirty="0">
              <a:solidFill>
                <a:srgbClr val="FF9999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1628056" y="3645170"/>
            <a:ext cx="5887888" cy="575918"/>
          </a:xfrm>
          <a:prstGeom prst="rect">
            <a:avLst/>
          </a:prstGeom>
          <a:noFill/>
          <a:ln>
            <a:solidFill>
              <a:srgbClr val="FF5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1775314" y="3397496"/>
            <a:ext cx="1368152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200" b="1" dirty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【</a:t>
            </a:r>
            <a:r>
              <a:rPr lang="ja-JP" altLang="en-US" sz="2200" b="1" dirty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交付額</a:t>
            </a:r>
            <a:r>
              <a:rPr lang="en-US" altLang="ja-JP" sz="2200" b="1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】</a:t>
            </a:r>
            <a:endParaRPr lang="en-GB" altLang="ja-JP" sz="2200" b="1" dirty="0">
              <a:solidFill>
                <a:srgbClr val="FF505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444208" y="5929535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400" dirty="0" smtClean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次</a:t>
            </a:r>
            <a:r>
              <a:rPr lang="ja-JP" altLang="en-US" sz="1400" dirty="0" smtClean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ページへ</a:t>
            </a:r>
            <a:endParaRPr kumimoji="1" lang="ja-JP" altLang="en-US" sz="1400" dirty="0">
              <a:solidFill>
                <a:srgbClr val="FF9999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845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331640" y="548680"/>
            <a:ext cx="6480720" cy="5904656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484040" y="692696"/>
            <a:ext cx="6184304" cy="56166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636440" y="1055633"/>
            <a:ext cx="58878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" b="1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【</a:t>
            </a:r>
            <a:r>
              <a:rPr lang="ja-JP" altLang="en-US" sz="2200" b="1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参考</a:t>
            </a:r>
            <a:r>
              <a:rPr lang="en-US" altLang="ja-JP" sz="2200" b="1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】</a:t>
            </a:r>
            <a:endParaRPr lang="en-GB" altLang="ja-JP" sz="2200" b="1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441208" y="5869153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400" dirty="0" smtClean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次</a:t>
            </a:r>
            <a:r>
              <a:rPr lang="ja-JP" altLang="en-US" sz="1400" dirty="0" smtClean="0">
                <a:solidFill>
                  <a:srgbClr val="FF9999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ページへ</a:t>
            </a:r>
            <a:endParaRPr kumimoji="1" lang="ja-JP" altLang="en-US" sz="1400" dirty="0">
              <a:solidFill>
                <a:srgbClr val="FF9999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619672" y="1628800"/>
            <a:ext cx="2924708" cy="2016224"/>
          </a:xfrm>
          <a:prstGeom prst="rect">
            <a:avLst/>
          </a:prstGeom>
          <a:solidFill>
            <a:srgbClr val="FFFFCC"/>
          </a:solidFill>
          <a:ln>
            <a:solidFill>
              <a:srgbClr val="FF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4644008" y="1628800"/>
            <a:ext cx="2880320" cy="2016224"/>
          </a:xfrm>
          <a:prstGeom prst="rect">
            <a:avLst/>
          </a:prstGeom>
          <a:solidFill>
            <a:srgbClr val="CCFFCC"/>
          </a:solidFill>
          <a:ln>
            <a:solidFill>
              <a:srgbClr val="FF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1636440" y="3767460"/>
            <a:ext cx="2907940" cy="19657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 rot="10800000">
            <a:off x="4644007" y="3759423"/>
            <a:ext cx="2880320" cy="197383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47664" y="1012666"/>
            <a:ext cx="5815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【</a:t>
            </a:r>
            <a:r>
              <a:rPr kumimoji="1" lang="ja-JP" altLang="en-US" sz="2000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参考</a:t>
            </a:r>
            <a:r>
              <a:rPr kumimoji="1" lang="en-US" altLang="ja-JP" sz="2000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】</a:t>
            </a:r>
            <a:r>
              <a:rPr kumimoji="1" lang="ja-JP" altLang="en-US" sz="2000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これまでに助成金を</a:t>
            </a:r>
            <a:r>
              <a:rPr lang="ja-JP" altLang="en-US" sz="2000" dirty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交付</a:t>
            </a:r>
            <a:r>
              <a:rPr kumimoji="1" lang="ja-JP" altLang="en-US" sz="2000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した活動の例</a:t>
            </a:r>
            <a:endParaRPr kumimoji="1" lang="ja-JP" altLang="en-US" sz="2000" dirty="0">
              <a:solidFill>
                <a:srgbClr val="FF505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697948" y="1844824"/>
            <a:ext cx="2520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例２：</a:t>
            </a:r>
            <a:endParaRPr kumimoji="1" lang="en-US" altLang="ja-JP" dirty="0" smtClean="0">
              <a:solidFill>
                <a:srgbClr val="FF505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dirty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外国人による</a:t>
            </a:r>
            <a:r>
              <a:rPr lang="ja-JP" altLang="en-US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日本語</a:t>
            </a:r>
            <a:endParaRPr lang="en-US" altLang="ja-JP" dirty="0" smtClean="0">
              <a:solidFill>
                <a:srgbClr val="FF505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スピーチコンテスト</a:t>
            </a:r>
            <a:endParaRPr kumimoji="1" lang="en-US" altLang="ja-JP" dirty="0" smtClean="0">
              <a:solidFill>
                <a:srgbClr val="FF505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1026" name="Picture 2" descr="野球のピッチャーのイラスト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0563" y="4382356"/>
            <a:ext cx="1163565" cy="1271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テキスト ボックス 17"/>
          <p:cNvSpPr txBox="1"/>
          <p:nvPr/>
        </p:nvSpPr>
        <p:spPr>
          <a:xfrm>
            <a:off x="5436096" y="3956863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例４：</a:t>
            </a:r>
            <a:endParaRPr kumimoji="1" lang="en-US" altLang="ja-JP" dirty="0" smtClean="0">
              <a:solidFill>
                <a:srgbClr val="FF505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日本</a:t>
            </a:r>
            <a:r>
              <a:rPr lang="ja-JP" altLang="en-US" dirty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</a:t>
            </a:r>
            <a:r>
              <a:rPr lang="ja-JP" altLang="en-US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オーストラリア</a:t>
            </a:r>
            <a:endParaRPr lang="en-US" altLang="ja-JP" dirty="0" smtClean="0">
              <a:solidFill>
                <a:srgbClr val="FF505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少年</a:t>
            </a:r>
            <a:r>
              <a:rPr lang="ja-JP" altLang="en-US" dirty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野球国際</a:t>
            </a:r>
            <a:r>
              <a:rPr lang="ja-JP" altLang="en-US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交流</a:t>
            </a:r>
            <a:endParaRPr lang="en-US" altLang="ja-JP" dirty="0" smtClean="0">
              <a:solidFill>
                <a:srgbClr val="FF505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親善</a:t>
            </a:r>
            <a:r>
              <a:rPr lang="ja-JP" altLang="en-US" dirty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試合 </a:t>
            </a:r>
            <a:endParaRPr kumimoji="1" lang="en-US" altLang="ja-JP" dirty="0" smtClean="0">
              <a:solidFill>
                <a:srgbClr val="FF505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1030" name="Picture 6" descr="スピーチをしている女性のイラスト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343" y="2306488"/>
            <a:ext cx="1284993" cy="133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食材を茹でている人のイラスト（男性・お玉）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482" y="4461212"/>
            <a:ext cx="896119" cy="1231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テキスト ボックス 16"/>
          <p:cNvSpPr txBox="1"/>
          <p:nvPr/>
        </p:nvSpPr>
        <p:spPr>
          <a:xfrm>
            <a:off x="1689234" y="3861048"/>
            <a:ext cx="21626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例３</a:t>
            </a:r>
            <a:r>
              <a:rPr lang="ja-JP" altLang="en-US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：</a:t>
            </a:r>
            <a:endParaRPr lang="en-US" altLang="ja-JP" dirty="0">
              <a:solidFill>
                <a:srgbClr val="FF505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留学生による</a:t>
            </a:r>
            <a:endParaRPr lang="en-US" altLang="ja-JP" dirty="0" smtClean="0">
              <a:solidFill>
                <a:srgbClr val="FF505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「</a:t>
            </a:r>
            <a:r>
              <a:rPr lang="ja-JP" altLang="en-US" dirty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中国</a:t>
            </a:r>
            <a:r>
              <a:rPr lang="ja-JP" altLang="en-US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ギョウザで</a:t>
            </a:r>
            <a:endParaRPr lang="en-US" altLang="ja-JP" dirty="0" smtClean="0">
              <a:solidFill>
                <a:srgbClr val="FF505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dirty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</a:t>
            </a:r>
            <a:r>
              <a:rPr lang="ja-JP" altLang="en-US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　　　交流会</a:t>
            </a:r>
            <a:r>
              <a:rPr lang="ja-JP" altLang="en-US" dirty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」</a:t>
            </a:r>
            <a:endParaRPr lang="en-US" altLang="ja-JP" dirty="0">
              <a:solidFill>
                <a:srgbClr val="FF505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492" y="1844824"/>
            <a:ext cx="795500" cy="172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テキスト ボックス 7"/>
          <p:cNvSpPr txBox="1"/>
          <p:nvPr/>
        </p:nvSpPr>
        <p:spPr>
          <a:xfrm>
            <a:off x="1667430" y="2132856"/>
            <a:ext cx="24598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例１：</a:t>
            </a:r>
            <a:endParaRPr kumimoji="1" lang="en-US" altLang="ja-JP" dirty="0" smtClean="0">
              <a:solidFill>
                <a:srgbClr val="FF505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海外の大学との</a:t>
            </a:r>
            <a:endParaRPr lang="en-US" altLang="ja-JP" dirty="0" smtClean="0">
              <a:solidFill>
                <a:srgbClr val="FF505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dirty="0" err="1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さんさ</a:t>
            </a:r>
            <a:r>
              <a:rPr lang="ja-JP" altLang="en-US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踊り国交流</a:t>
            </a:r>
            <a:r>
              <a:rPr lang="ja-JP" altLang="en-US" dirty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事業 </a:t>
            </a:r>
            <a:endParaRPr kumimoji="1" lang="ja-JP" altLang="en-US" dirty="0">
              <a:solidFill>
                <a:srgbClr val="FF505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230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331640" y="548680"/>
            <a:ext cx="6480720" cy="5904656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372200" y="5857527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400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おわり</a:t>
            </a:r>
            <a:endParaRPr kumimoji="1" lang="ja-JP" altLang="en-US" sz="14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 rot="21026969">
            <a:off x="1735142" y="2443420"/>
            <a:ext cx="1911810" cy="192040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3275856" y="1916832"/>
            <a:ext cx="2016224" cy="2016224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 rot="924609">
            <a:off x="4441786" y="2528901"/>
            <a:ext cx="1971836" cy="19442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 rot="10356329">
            <a:off x="5652119" y="2126359"/>
            <a:ext cx="1872208" cy="187220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123728" y="2420888"/>
            <a:ext cx="489654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3000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たくさんのご応募</a:t>
            </a:r>
            <a:endParaRPr kumimoji="1" lang="en-US" altLang="ja-JP" sz="3000" dirty="0" smtClean="0">
              <a:solidFill>
                <a:srgbClr val="FF505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ctr"/>
            <a:r>
              <a:rPr kumimoji="1" lang="ja-JP" altLang="en-US" sz="3000" dirty="0" smtClean="0">
                <a:solidFill>
                  <a:srgbClr val="FF505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お待ちしております！</a:t>
            </a:r>
            <a:endParaRPr kumimoji="1" lang="ja-JP" altLang="en-US" sz="3000" dirty="0">
              <a:solidFill>
                <a:srgbClr val="FF505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1760" y="5301208"/>
            <a:ext cx="460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公益財団法人盛岡国際交流協会</a:t>
            </a:r>
            <a:endParaRPr kumimoji="1" lang="ja-JP" altLang="en-US" sz="24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829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196</Words>
  <Application>Microsoft Office PowerPoint</Application>
  <PresentationFormat>画面に合わせる (4:3)</PresentationFormat>
  <Paragraphs>42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User</cp:lastModifiedBy>
  <cp:revision>21</cp:revision>
  <cp:lastPrinted>2021-05-10T04:31:47Z</cp:lastPrinted>
  <dcterms:created xsi:type="dcterms:W3CDTF">2021-05-10T01:26:46Z</dcterms:created>
  <dcterms:modified xsi:type="dcterms:W3CDTF">2021-05-11T05:45:59Z</dcterms:modified>
</cp:coreProperties>
</file>